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" panose="020B0604020202020204" charset="0"/>
      <p:regular r:id="rId17"/>
    </p:embeddedFont>
    <p:embeddedFont>
      <p:font typeface="Petrona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AF"/>
    <a:srgbClr val="0F092B"/>
    <a:srgbClr val="0E0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6" d="100"/>
          <a:sy n="56" d="100"/>
        </p:scale>
        <p:origin x="8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1284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plaintss.vercel.app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2642" y="892226"/>
            <a:ext cx="7415927" cy="447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800"/>
              </a:lnSpc>
              <a:buNone/>
            </a:pPr>
            <a:r>
              <a:rPr lang="en-US" sz="7000" b="1" kern="0" spc="-14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Online Complaint Registration and Management System</a:t>
            </a:r>
            <a:endParaRPr lang="en-US" sz="7000" dirty="0"/>
          </a:p>
        </p:txBody>
      </p:sp>
      <p:sp>
        <p:nvSpPr>
          <p:cNvPr id="4" name="Text 1"/>
          <p:cNvSpPr/>
          <p:nvPr/>
        </p:nvSpPr>
        <p:spPr>
          <a:xfrm>
            <a:off x="5982642" y="4273252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Seamlessly handle customer complaints and streamline resolutions with our intuitive, cloud-based platform.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5982642" y="5379411"/>
            <a:ext cx="3026569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200" b="1" kern="0" spc="-39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200" b="1" kern="0" spc="-39" dirty="0" err="1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Aamrapali</a:t>
            </a:r>
            <a:r>
              <a:rPr lang="en-US" sz="2200" b="1" kern="0" spc="-39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V (</a:t>
            </a:r>
            <a:r>
              <a:rPr lang="en-IN" sz="2200" b="1" kern="0" spc="-39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</a:rPr>
              <a:t>9B407084D89A674B64D443D74464DED1 )</a:t>
            </a:r>
            <a:endParaRPr lang="en-US" sz="2200" b="1" kern="0" spc="-39" dirty="0">
              <a:solidFill>
                <a:srgbClr val="E0D6DE"/>
              </a:solidFill>
              <a:latin typeface="Inter Bold" pitchFamily="34" charset="0"/>
              <a:ea typeface="Inter Bold" pitchFamily="34" charset="-122"/>
            </a:endParaRPr>
          </a:p>
          <a:p>
            <a:pPr marL="0" indent="0" algn="l">
              <a:lnSpc>
                <a:spcPts val="3400"/>
              </a:lnSpc>
              <a:buNone/>
            </a:pPr>
            <a:r>
              <a:rPr lang="en-US" sz="2200" b="1" kern="0" spc="-39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</a:rPr>
              <a:t>Aarchana L Nichani (</a:t>
            </a:r>
            <a:r>
              <a:rPr lang="en-IN" sz="2200" b="1" kern="0" spc="-39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</a:rPr>
              <a:t>D74C9E31B067DA2A3E44AD785B32CBC2 )</a:t>
            </a:r>
            <a:endParaRPr lang="en-US" sz="2200" b="1" kern="0" spc="-39" dirty="0">
              <a:solidFill>
                <a:srgbClr val="E0D6DE"/>
              </a:solidFill>
              <a:latin typeface="Inter Bold" pitchFamily="34" charset="0"/>
              <a:ea typeface="Inter Bold" pitchFamily="34" charset="-122"/>
            </a:endParaRPr>
          </a:p>
          <a:p>
            <a:pPr marL="0" indent="0" algn="l">
              <a:lnSpc>
                <a:spcPts val="3400"/>
              </a:lnSpc>
              <a:buNone/>
            </a:pPr>
            <a:r>
              <a:rPr lang="en-IN" sz="2200" b="1" kern="0" spc="-39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</a:rPr>
              <a:t>AARTHI P (68F4B66E36C254EBC41434FADCEBB70C )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IN" sz="2200" b="1" kern="0" spc="-39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</a:rPr>
              <a:t>ABINAYA R (605AA8EB514BA848F4F4A102EC39C5B8 )</a:t>
            </a:r>
            <a:endParaRPr lang="en-US" sz="2200" b="1" kern="0" spc="-39" dirty="0">
              <a:solidFill>
                <a:srgbClr val="E0D6DE"/>
              </a:solidFill>
              <a:latin typeface="Inter Bold" pitchFamily="34" charset="0"/>
              <a:ea typeface="Inter Bold" pitchFamily="34" charset="-122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0C541F-485A-4D53-AC5F-AAD24B1C4283}"/>
              </a:ext>
            </a:extLst>
          </p:cNvPr>
          <p:cNvSpPr/>
          <p:nvPr/>
        </p:nvSpPr>
        <p:spPr>
          <a:xfrm>
            <a:off x="12532024" y="7636774"/>
            <a:ext cx="1984075" cy="465826"/>
          </a:xfrm>
          <a:prstGeom prst="rect">
            <a:avLst/>
          </a:prstGeom>
          <a:solidFill>
            <a:srgbClr val="0E0829"/>
          </a:solidFill>
          <a:ln>
            <a:solidFill>
              <a:srgbClr val="0F09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6DC0DB8-BBD4-48AE-B7E3-918E949990A4}"/>
              </a:ext>
            </a:extLst>
          </p:cNvPr>
          <p:cNvSpPr txBox="1"/>
          <p:nvPr/>
        </p:nvSpPr>
        <p:spPr>
          <a:xfrm>
            <a:off x="2408663" y="2791361"/>
            <a:ext cx="11307337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en-US" sz="16600" b="1" kern="0" spc="-5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</a:t>
            </a:r>
            <a:endParaRPr lang="en-US" sz="16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9BE415-912A-4426-916F-F528CED50CFB}"/>
              </a:ext>
            </a:extLst>
          </p:cNvPr>
          <p:cNvSpPr/>
          <p:nvPr/>
        </p:nvSpPr>
        <p:spPr>
          <a:xfrm>
            <a:off x="12532024" y="7636774"/>
            <a:ext cx="1984075" cy="465826"/>
          </a:xfrm>
          <a:prstGeom prst="rect">
            <a:avLst/>
          </a:prstGeom>
          <a:solidFill>
            <a:srgbClr val="0E0829"/>
          </a:solidFill>
          <a:ln>
            <a:solidFill>
              <a:srgbClr val="0F09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66054"/>
            <a:ext cx="12902327" cy="1619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Introducing the Complaint Management System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6" y="336286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Efficiently manage customer complaints across three user roles: Users, Admins, and Agents.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799290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800" b="1" kern="0" spc="-5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864037" y="5451158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0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Raises complaints, tracks status.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5372695" y="4799290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800" b="1" kern="0" spc="-5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Admin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5372695" y="545115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0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Manages users, assigns complaints.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9881354" y="4799290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800" b="1" kern="0" spc="-5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Agent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9881354" y="5451158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Resolves assigned complaints.</a:t>
            </a:r>
            <a:endParaRPr lang="en-US" sz="1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7BE5C5-64CC-4D8B-826D-B6038CA86326}"/>
              </a:ext>
            </a:extLst>
          </p:cNvPr>
          <p:cNvSpPr/>
          <p:nvPr/>
        </p:nvSpPr>
        <p:spPr>
          <a:xfrm>
            <a:off x="12532024" y="7636774"/>
            <a:ext cx="1984075" cy="465826"/>
          </a:xfrm>
          <a:prstGeom prst="rect">
            <a:avLst/>
          </a:prstGeom>
          <a:solidFill>
            <a:srgbClr val="0E0829"/>
          </a:solidFill>
          <a:ln>
            <a:solidFill>
              <a:srgbClr val="0F09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4E0874-4ACE-4C81-8905-FD0792434F08}"/>
              </a:ext>
            </a:extLst>
          </p:cNvPr>
          <p:cNvSpPr txBox="1"/>
          <p:nvPr/>
        </p:nvSpPr>
        <p:spPr>
          <a:xfrm>
            <a:off x="864037" y="6906214"/>
            <a:ext cx="13369548" cy="573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150"/>
              </a:lnSpc>
              <a:buNone/>
            </a:pPr>
            <a:r>
              <a:rPr lang="en-US" sz="4800" b="1" kern="0" spc="-5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VISIT OUR WEB APPLICATION NOW :  CLICK HERE</a:t>
            </a:r>
            <a:endParaRPr lang="en-US" sz="4800" dirty="0">
              <a:solidFill>
                <a:srgbClr val="FF8AA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977" y="605671"/>
            <a:ext cx="7604046" cy="1443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b="1" kern="0" spc="-9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Streamlining Complaint Resolution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769977" y="2379107"/>
            <a:ext cx="760404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system aims to improve efficiency and provide quick resolutions for customer complaints.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1084659" y="3330416"/>
            <a:ext cx="30480" cy="4293513"/>
          </a:xfrm>
          <a:prstGeom prst="roundRect">
            <a:avLst>
              <a:gd name="adj" fmla="val 303147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1316891" y="3810000"/>
            <a:ext cx="769977" cy="30480"/>
          </a:xfrm>
          <a:prstGeom prst="roundRect">
            <a:avLst>
              <a:gd name="adj" fmla="val 303147"/>
            </a:avLst>
          </a:prstGeom>
          <a:solidFill>
            <a:srgbClr val="48367C"/>
          </a:solidFill>
          <a:ln/>
        </p:spPr>
      </p:sp>
      <p:sp>
        <p:nvSpPr>
          <p:cNvPr id="7" name="Shape 4"/>
          <p:cNvSpPr/>
          <p:nvPr/>
        </p:nvSpPr>
        <p:spPr>
          <a:xfrm>
            <a:off x="852428" y="3577828"/>
            <a:ext cx="494943" cy="494943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9117" y="3652004"/>
            <a:ext cx="141446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700" dirty="0"/>
          </a:p>
        </p:txBody>
      </p:sp>
      <p:sp>
        <p:nvSpPr>
          <p:cNvPr id="9" name="Text 6"/>
          <p:cNvSpPr/>
          <p:nvPr/>
        </p:nvSpPr>
        <p:spPr>
          <a:xfrm>
            <a:off x="2309813" y="3550325"/>
            <a:ext cx="2887385" cy="360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Raise Complaint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2309813" y="4043124"/>
            <a:ext cx="606421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submit issues with detailed descriptions.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1316891" y="5314474"/>
            <a:ext cx="769977" cy="30480"/>
          </a:xfrm>
          <a:prstGeom prst="roundRect">
            <a:avLst>
              <a:gd name="adj" fmla="val 303147"/>
            </a:avLst>
          </a:prstGeom>
          <a:solidFill>
            <a:srgbClr val="48367C"/>
          </a:solidFill>
          <a:ln/>
        </p:spPr>
      </p:sp>
      <p:sp>
        <p:nvSpPr>
          <p:cNvPr id="12" name="Shape 9"/>
          <p:cNvSpPr/>
          <p:nvPr/>
        </p:nvSpPr>
        <p:spPr>
          <a:xfrm>
            <a:off x="852428" y="5082302"/>
            <a:ext cx="494943" cy="494943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05066" y="5156478"/>
            <a:ext cx="189548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2309813" y="5054798"/>
            <a:ext cx="2887385" cy="360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Assign to Agent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2309813" y="5547598"/>
            <a:ext cx="606421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Admins review and delegate complaints to agents.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1316891" y="6818947"/>
            <a:ext cx="769977" cy="30480"/>
          </a:xfrm>
          <a:prstGeom prst="roundRect">
            <a:avLst>
              <a:gd name="adj" fmla="val 303147"/>
            </a:avLst>
          </a:prstGeom>
          <a:solidFill>
            <a:srgbClr val="48367C"/>
          </a:solidFill>
          <a:ln/>
        </p:spPr>
      </p:sp>
      <p:sp>
        <p:nvSpPr>
          <p:cNvPr id="17" name="Shape 14"/>
          <p:cNvSpPr/>
          <p:nvPr/>
        </p:nvSpPr>
        <p:spPr>
          <a:xfrm>
            <a:off x="852428" y="6586776"/>
            <a:ext cx="494943" cy="494943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05304" y="6660952"/>
            <a:ext cx="18919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700" dirty="0"/>
          </a:p>
        </p:txBody>
      </p:sp>
      <p:sp>
        <p:nvSpPr>
          <p:cNvPr id="19" name="Text 16"/>
          <p:cNvSpPr/>
          <p:nvPr/>
        </p:nvSpPr>
        <p:spPr>
          <a:xfrm>
            <a:off x="2309813" y="6559272"/>
            <a:ext cx="2887385" cy="360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Resolve Complaint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2309813" y="7052072"/>
            <a:ext cx="606421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Agents investigate and provide solutions.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118372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Features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864037" y="529863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Empowering users to easily submit and track their complaints.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24899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62395" y="6332220"/>
            <a:ext cx="158710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3050" dirty="0"/>
          </a:p>
        </p:txBody>
      </p:sp>
      <p:sp>
        <p:nvSpPr>
          <p:cNvPr id="7" name="Text 4"/>
          <p:cNvSpPr/>
          <p:nvPr/>
        </p:nvSpPr>
        <p:spPr>
          <a:xfrm>
            <a:off x="1666280" y="6248995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Raise Complaints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1666280" y="6802160"/>
            <a:ext cx="552557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file issues with detailed descriptions.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7438668" y="624899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09999" y="6332220"/>
            <a:ext cx="212646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3050" dirty="0"/>
          </a:p>
        </p:txBody>
      </p:sp>
      <p:sp>
        <p:nvSpPr>
          <p:cNvPr id="11" name="Text 8"/>
          <p:cNvSpPr/>
          <p:nvPr/>
        </p:nvSpPr>
        <p:spPr>
          <a:xfrm>
            <a:off x="8240911" y="6248995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Complaint Tracking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8240911" y="6802160"/>
            <a:ext cx="552557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view the status of their complaints.</a:t>
            </a:r>
            <a:endParaRPr lang="en-US" sz="19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B4008C-1C5D-41C6-B85A-5FC758414493}"/>
              </a:ext>
            </a:extLst>
          </p:cNvPr>
          <p:cNvSpPr/>
          <p:nvPr/>
        </p:nvSpPr>
        <p:spPr>
          <a:xfrm>
            <a:off x="12532024" y="7636774"/>
            <a:ext cx="1984075" cy="465826"/>
          </a:xfrm>
          <a:prstGeom prst="rect">
            <a:avLst/>
          </a:prstGeom>
          <a:solidFill>
            <a:srgbClr val="0E0829"/>
          </a:solidFill>
          <a:ln>
            <a:solidFill>
              <a:srgbClr val="0F09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32949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Admin Features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350437" y="1913215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tools for admins to manage the complaint system.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2585918"/>
            <a:ext cx="7415927" cy="1472327"/>
          </a:xfrm>
          <a:prstGeom prst="roundRect">
            <a:avLst>
              <a:gd name="adj" fmla="val 7043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612493" y="2847975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Management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6612493" y="3401139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and maintain user accounts.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305062"/>
            <a:ext cx="7415927" cy="1472327"/>
          </a:xfrm>
          <a:prstGeom prst="roundRect">
            <a:avLst>
              <a:gd name="adj" fmla="val 7043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612493" y="4567118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Complaint Allocation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6612493" y="512028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Assign complaints to appropriate agents.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50437" y="6024205"/>
            <a:ext cx="7415927" cy="1472327"/>
          </a:xfrm>
          <a:prstGeom prst="roundRect">
            <a:avLst>
              <a:gd name="adj" fmla="val 7043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12493" y="6286262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Oversight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6612493" y="6839426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 and maintain the overall system.</a:t>
            </a:r>
            <a:endParaRPr lang="en-US" sz="19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49A0EC-FC8D-4962-8F80-7D576A1F7848}"/>
              </a:ext>
            </a:extLst>
          </p:cNvPr>
          <p:cNvSpPr/>
          <p:nvPr/>
        </p:nvSpPr>
        <p:spPr>
          <a:xfrm>
            <a:off x="12532024" y="7636774"/>
            <a:ext cx="1984075" cy="465826"/>
          </a:xfrm>
          <a:prstGeom prst="rect">
            <a:avLst/>
          </a:prstGeom>
          <a:solidFill>
            <a:srgbClr val="0E0829"/>
          </a:solidFill>
          <a:ln>
            <a:solidFill>
              <a:srgbClr val="0F09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712" y="611743"/>
            <a:ext cx="5837515" cy="729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b="1" kern="0" spc="-9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Agent Features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6264712" y="1674852"/>
            <a:ext cx="7587377" cy="35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Enabling agents to efficiently resolve customer complaints.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4712" y="2280761"/>
            <a:ext cx="1111806" cy="17790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710011" y="2503051"/>
            <a:ext cx="2918698" cy="364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View Complaints</a:t>
            </a:r>
            <a:endParaRPr lang="en-US" sz="2250" dirty="0"/>
          </a:p>
        </p:txBody>
      </p:sp>
      <p:sp>
        <p:nvSpPr>
          <p:cNvPr id="7" name="Text 3"/>
          <p:cNvSpPr/>
          <p:nvPr/>
        </p:nvSpPr>
        <p:spPr>
          <a:xfrm>
            <a:off x="7710011" y="3001089"/>
            <a:ext cx="6142077" cy="35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Agents can see their assigned complaints.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712" y="4059793"/>
            <a:ext cx="1111806" cy="177903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710011" y="4282083"/>
            <a:ext cx="2918698" cy="364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Investigate Issues</a:t>
            </a:r>
            <a:endParaRPr lang="en-US" sz="2250" dirty="0"/>
          </a:p>
        </p:txBody>
      </p:sp>
      <p:sp>
        <p:nvSpPr>
          <p:cNvPr id="10" name="Text 5"/>
          <p:cNvSpPr/>
          <p:nvPr/>
        </p:nvSpPr>
        <p:spPr>
          <a:xfrm>
            <a:off x="7710011" y="4780121"/>
            <a:ext cx="6142077" cy="35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Agents research and find solutions.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4712" y="5838825"/>
            <a:ext cx="1111806" cy="177903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710011" y="6061115"/>
            <a:ext cx="2918698" cy="364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Update Status</a:t>
            </a:r>
            <a:endParaRPr lang="en-US" sz="2250" dirty="0"/>
          </a:p>
        </p:txBody>
      </p:sp>
      <p:sp>
        <p:nvSpPr>
          <p:cNvPr id="13" name="Text 7"/>
          <p:cNvSpPr/>
          <p:nvPr/>
        </p:nvSpPr>
        <p:spPr>
          <a:xfrm>
            <a:off x="7710011" y="6559153"/>
            <a:ext cx="6142077" cy="35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Agents communicate progress and resolutions.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F7DE93-E048-497F-B0C5-1B7194BE4864}"/>
              </a:ext>
            </a:extLst>
          </p:cNvPr>
          <p:cNvSpPr/>
          <p:nvPr/>
        </p:nvSpPr>
        <p:spPr>
          <a:xfrm>
            <a:off x="12532024" y="7636774"/>
            <a:ext cx="1984075" cy="465826"/>
          </a:xfrm>
          <a:prstGeom prst="rect">
            <a:avLst/>
          </a:prstGeom>
          <a:solidFill>
            <a:srgbClr val="0E0829"/>
          </a:solidFill>
          <a:ln>
            <a:solidFill>
              <a:srgbClr val="0F09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01501" y="217235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Architecture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350437" y="4309824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CFCBDA-87F7-4A92-BB65-B3FC32C67A1F}"/>
              </a:ext>
            </a:extLst>
          </p:cNvPr>
          <p:cNvSpPr/>
          <p:nvPr/>
        </p:nvSpPr>
        <p:spPr>
          <a:xfrm>
            <a:off x="12532024" y="7636774"/>
            <a:ext cx="1984075" cy="465826"/>
          </a:xfrm>
          <a:prstGeom prst="rect">
            <a:avLst/>
          </a:prstGeom>
          <a:solidFill>
            <a:srgbClr val="0E0829"/>
          </a:solidFill>
          <a:ln>
            <a:solidFill>
              <a:srgbClr val="0F09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4A22B52-48D0-4EA4-AEC8-BA3BADC75F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99"/>
          <a:stretch/>
        </p:blipFill>
        <p:spPr bwMode="auto">
          <a:xfrm>
            <a:off x="0" y="872001"/>
            <a:ext cx="14825002" cy="6933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1637" y="808196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Technologies Utilized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4521637" y="1988463"/>
            <a:ext cx="92447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the latest technologies to deliver a robust and scalable solution.</a:t>
            </a:r>
            <a:endParaRPr lang="en-US" sz="19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637" y="2661166"/>
            <a:ext cx="617220" cy="6172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521637" y="3525203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React.js</a:t>
            </a:r>
            <a:endParaRPr lang="en-US" sz="2550" dirty="0"/>
          </a:p>
        </p:txBody>
      </p:sp>
      <p:sp>
        <p:nvSpPr>
          <p:cNvPr id="7" name="Text 3"/>
          <p:cNvSpPr/>
          <p:nvPr/>
        </p:nvSpPr>
        <p:spPr>
          <a:xfrm>
            <a:off x="4521637" y="4078367"/>
            <a:ext cx="44372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 web framework for the frontend.</a:t>
            </a:r>
            <a:endParaRPr lang="en-US" sz="19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9142" y="2661166"/>
            <a:ext cx="617220" cy="61722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9329142" y="3525203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</a:t>
            </a:r>
            <a:endParaRPr lang="en-US" sz="2550" dirty="0"/>
          </a:p>
        </p:txBody>
      </p:sp>
      <p:sp>
        <p:nvSpPr>
          <p:cNvPr id="10" name="Text 5"/>
          <p:cNvSpPr/>
          <p:nvPr/>
        </p:nvSpPr>
        <p:spPr>
          <a:xfrm>
            <a:off x="9329142" y="4078367"/>
            <a:ext cx="44372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Powerful runtime for the backend.</a:t>
            </a:r>
            <a:endParaRPr lang="en-US" sz="19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1637" y="5609034"/>
            <a:ext cx="617220" cy="61722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4521637" y="6473071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MongoDB</a:t>
            </a:r>
            <a:endParaRPr lang="en-US" sz="2550" dirty="0"/>
          </a:p>
        </p:txBody>
      </p:sp>
      <p:sp>
        <p:nvSpPr>
          <p:cNvPr id="13" name="Text 7"/>
          <p:cNvSpPr/>
          <p:nvPr/>
        </p:nvSpPr>
        <p:spPr>
          <a:xfrm>
            <a:off x="4521637" y="7026235"/>
            <a:ext cx="44372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Flexible NoSQL database for storage.</a:t>
            </a:r>
            <a:endParaRPr lang="en-US" sz="19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29142" y="5609034"/>
            <a:ext cx="617220" cy="61722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329142" y="6473071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AWS</a:t>
            </a:r>
            <a:endParaRPr lang="en-US" sz="2550" dirty="0"/>
          </a:p>
        </p:txBody>
      </p:sp>
      <p:sp>
        <p:nvSpPr>
          <p:cNvPr id="16" name="Text 9"/>
          <p:cNvSpPr/>
          <p:nvPr/>
        </p:nvSpPr>
        <p:spPr>
          <a:xfrm>
            <a:off x="9329142" y="7026235"/>
            <a:ext cx="44372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platform for hosting and scaling.</a:t>
            </a:r>
            <a:endParaRPr lang="en-US" sz="19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1BBDE6-CBAA-44AE-8DE8-19D92538833A}"/>
              </a:ext>
            </a:extLst>
          </p:cNvPr>
          <p:cNvSpPr/>
          <p:nvPr/>
        </p:nvSpPr>
        <p:spPr>
          <a:xfrm>
            <a:off x="12532024" y="7636774"/>
            <a:ext cx="1984075" cy="465826"/>
          </a:xfrm>
          <a:prstGeom prst="rect">
            <a:avLst/>
          </a:prstGeom>
          <a:solidFill>
            <a:srgbClr val="0E0829"/>
          </a:solidFill>
          <a:ln>
            <a:solidFill>
              <a:srgbClr val="0F09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AutoShape 2" descr="What is MERN Stack (Components &amp; Benefits) - TheReaderSea">
            <a:extLst>
              <a:ext uri="{FF2B5EF4-FFF2-40B4-BE49-F238E27FC236}">
                <a16:creationId xmlns:a16="http://schemas.microsoft.com/office/drawing/2014/main" id="{3C012E91-8214-4FAE-B7D3-A41379007C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28" name="Picture 4" descr="What is MERN Stack (Components &amp; Benefits) - TheReaderSea">
            <a:extLst>
              <a:ext uri="{FF2B5EF4-FFF2-40B4-BE49-F238E27FC236}">
                <a16:creationId xmlns:a16="http://schemas.microsoft.com/office/drawing/2014/main" id="{DB2301C9-9890-4E6A-9D07-B224EF300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3657601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07588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Benefits of the System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350437" y="1887855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Improving efficiency and providing better resolutions for customer complaints.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323326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48795" y="3316486"/>
            <a:ext cx="158710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3050" dirty="0"/>
          </a:p>
        </p:txBody>
      </p:sp>
      <p:sp>
        <p:nvSpPr>
          <p:cNvPr id="7" name="Text 4"/>
          <p:cNvSpPr/>
          <p:nvPr/>
        </p:nvSpPr>
        <p:spPr>
          <a:xfrm>
            <a:off x="7152680" y="3233261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Faster Resolutions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152680" y="3786426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Streamlined workflow reduces complaint response times.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50437" y="47059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521768" y="4789170"/>
            <a:ext cx="212646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3050" dirty="0"/>
          </a:p>
        </p:txBody>
      </p:sp>
      <p:sp>
        <p:nvSpPr>
          <p:cNvPr id="11" name="Text 8"/>
          <p:cNvSpPr/>
          <p:nvPr/>
        </p:nvSpPr>
        <p:spPr>
          <a:xfrm>
            <a:off x="7152680" y="4705945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Enhanced Visibility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7152680" y="525911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Admins and agents have full oversight of complaints.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50437" y="617862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22006" y="6261854"/>
            <a:ext cx="212288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3050" dirty="0"/>
          </a:p>
        </p:txBody>
      </p:sp>
      <p:sp>
        <p:nvSpPr>
          <p:cNvPr id="15" name="Text 12"/>
          <p:cNvSpPr/>
          <p:nvPr/>
        </p:nvSpPr>
        <p:spPr>
          <a:xfrm>
            <a:off x="7152680" y="6178629"/>
            <a:ext cx="4624030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Improved Customer Satisfaction</a:t>
            </a:r>
            <a:endParaRPr lang="en-US" sz="2550" dirty="0"/>
          </a:p>
        </p:txBody>
      </p:sp>
      <p:sp>
        <p:nvSpPr>
          <p:cNvPr id="16" name="Text 13"/>
          <p:cNvSpPr/>
          <p:nvPr/>
        </p:nvSpPr>
        <p:spPr>
          <a:xfrm>
            <a:off x="7152680" y="6731794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handling of complaints leads to happier customers.</a:t>
            </a:r>
            <a:endParaRPr lang="en-US" sz="19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C74F56-7EED-41B3-951D-DAE56E6F9111}"/>
              </a:ext>
            </a:extLst>
          </p:cNvPr>
          <p:cNvSpPr/>
          <p:nvPr/>
        </p:nvSpPr>
        <p:spPr>
          <a:xfrm>
            <a:off x="12532024" y="7636774"/>
            <a:ext cx="1984075" cy="465826"/>
          </a:xfrm>
          <a:prstGeom prst="rect">
            <a:avLst/>
          </a:prstGeom>
          <a:solidFill>
            <a:srgbClr val="0E0829"/>
          </a:solidFill>
          <a:ln>
            <a:solidFill>
              <a:srgbClr val="0F09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356</Words>
  <Application>Microsoft Office PowerPoint</Application>
  <PresentationFormat>Custom</PresentationFormat>
  <Paragraphs>84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Inter</vt:lpstr>
      <vt:lpstr>Inter Bold</vt:lpstr>
      <vt:lpstr>Arial</vt:lpstr>
      <vt:lpstr>Petrona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Aarchana Nichani</cp:lastModifiedBy>
  <cp:revision>4</cp:revision>
  <dcterms:created xsi:type="dcterms:W3CDTF">2024-10-07T11:46:33Z</dcterms:created>
  <dcterms:modified xsi:type="dcterms:W3CDTF">2024-10-07T17:01:05Z</dcterms:modified>
</cp:coreProperties>
</file>